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88" r:id="rId5"/>
    <p:sldId id="290" r:id="rId6"/>
    <p:sldId id="260" r:id="rId7"/>
    <p:sldId id="291" r:id="rId8"/>
    <p:sldId id="261" r:id="rId9"/>
    <p:sldId id="262" r:id="rId10"/>
    <p:sldId id="286" r:id="rId11"/>
    <p:sldId id="263" r:id="rId12"/>
    <p:sldId id="287" r:id="rId13"/>
  </p:sldIdLst>
  <p:sldSz cx="12192000" cy="6858000"/>
  <p:notesSz cx="6858000" cy="9144000"/>
  <p:photoAlbum layout="1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8A93D-A9E7-44C7-90DC-CE9154C00FB0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9246-E527-43FD-BB82-4FF95B380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78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49246-E527-43FD-BB82-4FF95B3805A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14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A3EC1-AD0B-4B50-B088-D066D6A9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3D946C-880D-4F62-A377-72FB0A1BF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B3E0F6-FBB6-4384-A75D-101ABA57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7269AB-78E7-4AD7-9E02-340B1634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7D38CB-259D-4565-903F-15D2DF34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82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A08BC2-C96C-4CAC-B5D9-37D5B237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FD6357F-B88A-42A3-82C6-9892B9FBC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DB34F9-73EE-425E-84B6-44843ADA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4FFB560-031A-4174-8399-1D17443C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93B9B7-0DE8-4404-B8EC-0259645A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06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BDFA79B-A059-4EB3-BD23-89F37CE4D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2CBBA15-352B-482F-A06F-C4A8E3F37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77C47F-CB78-433F-BD29-16F8029D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E0E1B6-C322-42B7-830A-4717C931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4CD5B1-0ED7-4672-BB18-54B74C0E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966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32BFE-8C00-42A0-9772-C5D10875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722C16-AB01-4269-A863-E021B9773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3E6FBF-DAB6-4796-9988-0E3A9603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F30170-021D-4241-9EF9-ED1B3D1A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EE2532-F137-4BD2-8752-9E0BFB95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76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BDA1C4-FBA8-4D85-A561-D80E73EF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C7B7909-81AC-4BEE-87CE-F6265C9DF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9AAA5E-4261-450F-847C-C4B8BC9F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83C116-D32C-4D59-AC43-E6E3B231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3C48BE-DD31-4093-B55C-67838F1F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02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ECAFA4-048E-4028-8922-015759586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0124AB-5340-42D8-A827-7C7F36C3D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3BB25D-3A28-4564-A5DB-80ABBE70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05CBFF-6EC1-4EF1-9308-B7400981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989FFA-0CAE-44EA-9AE1-96C3470F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0B0EEC-D80D-4487-9A59-E6E85FEE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924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D9B0ED-A8F2-4CFD-8375-EEBA9C9D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9ED2B8-9AC1-4461-AC00-FEDAE3073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7CC14B-3318-4003-89DF-4A689C65A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C12340C-58BF-45DE-A6F0-9B7B44E86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C188F7C-4F7F-4FE6-85C6-4B54C7DC0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D0C4D27-8C21-4043-8128-3B2DD9D2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1F8DB85-41F1-453E-9DB6-8971C2D8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316C4AB-45D3-4843-8FD3-D74DDA01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85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9DF05B-CBEA-4D95-A02D-15CC1D18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766C240-1C04-42FE-8D86-71631B05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938E5A8-35DB-4B31-B334-EA8A6415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834A8F5-7E2E-49F3-84EC-5859E2F1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20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F7F250-67E4-4EA1-B204-ACBBD8F2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2C43556-04B4-4C8C-8600-6BC8601A9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EFA4E1-9727-4251-9F65-B489F931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53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16CDA7-8375-4E36-8830-DBC3F426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5A1FC-A9F6-47A0-9DAE-CC047E1EA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D48E64-7949-4BF7-9700-FDFC369A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9E7418-5E2D-4AE2-83CA-A9B8BD03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3EDCD7-4D2C-424B-8DE4-56AA0CFB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310B62F-7639-458C-81D0-CCC1CCCA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5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707482-C2EA-44D4-AAF1-D3D1BF6D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F00D80-2307-474A-8810-36511738A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82963B-A69A-4C2A-9C8B-F058A5FF7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D93966E-6D4D-47A0-B36D-8F579C9A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DB46E6E-EBCD-451D-AD26-A6780599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20E547-E22F-4A59-B900-FDFFBA6E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64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34020D4-66BB-4BB0-A51A-7D54DB29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C1F679-E580-408B-AF80-7BAD19118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F44C55-136F-4F3B-81B0-7378AFD17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ADC8-9207-4ACE-8819-0A6D93B7BC4D}" type="datetimeFigureOut">
              <a:rPr lang="pl-PL" smtClean="0"/>
              <a:t>23.01.2018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AD59FD-1712-43A6-AB70-87F1C7866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EFDFCC-A842-4E1B-9BD1-8CFE9961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0B408-31F4-4313-A88D-3A1E033CB3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108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08AD0-4DAC-4C03-B361-0285D42432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Norwich</a:t>
            </a:r>
            <a:r>
              <a:rPr lang="pl-PL" dirty="0"/>
              <a:t> </a:t>
            </a:r>
            <a:r>
              <a:rPr lang="pl-PL" dirty="0" err="1"/>
              <a:t>Experience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09E17A-0242-4BEB-903D-20ECDE0D0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autor: Agnieszka Kubicka</a:t>
            </a:r>
          </a:p>
        </p:txBody>
      </p:sp>
    </p:spTree>
    <p:extLst>
      <p:ext uri="{BB962C8B-B14F-4D97-AF65-F5344CB8AC3E}">
        <p14:creationId xmlns:p14="http://schemas.microsoft.com/office/powerpoint/2010/main" val="92918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C68B33-C448-4F4D-914B-5A205C14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6" y="75221"/>
            <a:ext cx="10633727" cy="599450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126B1F6-C0FD-4F6F-9067-F53C5B2FA984}"/>
              </a:ext>
            </a:extLst>
          </p:cNvPr>
          <p:cNvSpPr txBox="1"/>
          <p:nvPr/>
        </p:nvSpPr>
        <p:spPr>
          <a:xfrm>
            <a:off x="1397876" y="6214222"/>
            <a:ext cx="9006764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0000"/>
                </a:solidFill>
              </a:rPr>
              <a:t>Dzielnica mieszkalna </a:t>
            </a:r>
            <a:r>
              <a:rPr lang="pl-PL" sz="2000" dirty="0" err="1">
                <a:solidFill>
                  <a:srgbClr val="FF0000"/>
                </a:solidFill>
              </a:rPr>
              <a:t>Norwich</a:t>
            </a:r>
            <a:r>
              <a:rPr lang="pl-PL" sz="2000" dirty="0">
                <a:solidFill>
                  <a:srgbClr val="FF0000"/>
                </a:solidFill>
              </a:rPr>
              <a:t>, którą przemierzałam każdego dnia w drodze do Instytutu NILE.</a:t>
            </a:r>
          </a:p>
        </p:txBody>
      </p:sp>
    </p:spTree>
    <p:extLst>
      <p:ext uri="{BB962C8B-B14F-4D97-AF65-F5344CB8AC3E}">
        <p14:creationId xmlns:p14="http://schemas.microsoft.com/office/powerpoint/2010/main" val="5544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D41B3FE-3F96-4072-8992-3395BE62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7402" y="1530112"/>
            <a:ext cx="6471567" cy="36481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7662A26-3627-4159-A1C8-E1FB70900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1329" y="1202870"/>
            <a:ext cx="4971396" cy="28025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4A33BA9-C70F-4BF0-8730-970C162CCF34}"/>
              </a:ext>
            </a:extLst>
          </p:cNvPr>
          <p:cNvSpPr txBox="1"/>
          <p:nvPr/>
        </p:nvSpPr>
        <p:spPr>
          <a:xfrm>
            <a:off x="4603530" y="5202620"/>
            <a:ext cx="6594747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FF0000"/>
                </a:solidFill>
              </a:rPr>
              <a:t>Pobyt w </a:t>
            </a:r>
            <a:r>
              <a:rPr lang="pl-PL" sz="3600" dirty="0" err="1">
                <a:solidFill>
                  <a:srgbClr val="FF0000"/>
                </a:solidFill>
              </a:rPr>
              <a:t>Norwich</a:t>
            </a:r>
            <a:r>
              <a:rPr lang="pl-PL" sz="3600" dirty="0">
                <a:solidFill>
                  <a:srgbClr val="FF0000"/>
                </a:solidFill>
              </a:rPr>
              <a:t> to nieustanna lekcja języka angielskiego…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3CF6E5-8CA5-48CF-9AA5-CE64C7342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86" y="1050142"/>
            <a:ext cx="4101641" cy="31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8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P_20170728_17_25_43_Pro">
            <a:extLst>
              <a:ext uri="{FF2B5EF4-FFF2-40B4-BE49-F238E27FC236}">
                <a16:creationId xmlns:a16="http://schemas.microsoft.com/office/drawing/2014/main" id="{E2118527-2CB4-41C3-8AA0-3F4945AC8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8725" y="685800"/>
            <a:ext cx="97329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P_20170716_09_50_43_Rich">
            <a:extLst>
              <a:ext uri="{FF2B5EF4-FFF2-40B4-BE49-F238E27FC236}">
                <a16:creationId xmlns:a16="http://schemas.microsoft.com/office/drawing/2014/main" id="{EAF3E861-7991-4CDF-B5F3-006FAD9B4A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18" y="129618"/>
            <a:ext cx="9732963" cy="54864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D381526-9D74-4AFA-9530-FE184127BAB0}"/>
              </a:ext>
            </a:extLst>
          </p:cNvPr>
          <p:cNvSpPr txBox="1"/>
          <p:nvPr/>
        </p:nvSpPr>
        <p:spPr>
          <a:xfrm>
            <a:off x="1178351" y="5693790"/>
            <a:ext cx="9587060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0000"/>
                </a:solidFill>
              </a:rPr>
              <a:t>Przybycie na lotnisko w </a:t>
            </a:r>
            <a:r>
              <a:rPr lang="pl-PL" sz="2800" dirty="0" err="1">
                <a:solidFill>
                  <a:srgbClr val="FF0000"/>
                </a:solidFill>
              </a:rPr>
              <a:t>Norwich</a:t>
            </a:r>
            <a:r>
              <a:rPr lang="pl-PL" sz="2800" dirty="0">
                <a:solidFill>
                  <a:srgbClr val="FF0000"/>
                </a:solidFill>
              </a:rPr>
              <a:t>, miasta położonego w hrabstwie Norfolk w Wielkiej Brytanii.</a:t>
            </a:r>
          </a:p>
        </p:txBody>
      </p:sp>
    </p:spTree>
    <p:extLst>
      <p:ext uri="{BB962C8B-B14F-4D97-AF65-F5344CB8AC3E}">
        <p14:creationId xmlns:p14="http://schemas.microsoft.com/office/powerpoint/2010/main" val="196370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325B874-2EEE-4638-9AEC-61512D94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27" y="178666"/>
            <a:ext cx="7828946" cy="441482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941A341-E855-4228-9D19-9E38B8C0B5D3}"/>
              </a:ext>
            </a:extLst>
          </p:cNvPr>
          <p:cNvSpPr txBox="1"/>
          <p:nvPr/>
        </p:nvSpPr>
        <p:spPr>
          <a:xfrm>
            <a:off x="2181527" y="4740166"/>
            <a:ext cx="7828946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0000"/>
                </a:solidFill>
              </a:rPr>
              <a:t>Pierwszy dzień pobytu to niezapomniany kilkugodzinny spacer w deszczu z Joan, która przez dwa tygodnie gościła mnie w typowym angielskim szeregowcu na </a:t>
            </a:r>
            <a:r>
              <a:rPr lang="pl-PL" sz="2800" dirty="0" err="1">
                <a:solidFill>
                  <a:srgbClr val="FF0000"/>
                </a:solidFill>
              </a:rPr>
              <a:t>cul</a:t>
            </a:r>
            <a:r>
              <a:rPr lang="pl-PL" sz="2800" dirty="0">
                <a:solidFill>
                  <a:srgbClr val="FF0000"/>
                </a:solidFill>
              </a:rPr>
              <a:t>-de-</a:t>
            </a:r>
            <a:r>
              <a:rPr lang="pl-PL" sz="2800" dirty="0" err="1">
                <a:solidFill>
                  <a:srgbClr val="FF0000"/>
                </a:solidFill>
              </a:rPr>
              <a:t>sac</a:t>
            </a:r>
            <a:r>
              <a:rPr lang="pl-PL" sz="2800" dirty="0">
                <a:solidFill>
                  <a:srgbClr val="FF0000"/>
                </a:solidFill>
              </a:rPr>
              <a:t>  w </a:t>
            </a:r>
            <a:r>
              <a:rPr lang="pl-PL" sz="2800" dirty="0" err="1">
                <a:solidFill>
                  <a:srgbClr val="FF0000"/>
                </a:solidFill>
              </a:rPr>
              <a:t>Norwich</a:t>
            </a:r>
            <a:r>
              <a:rPr lang="pl-PL" sz="2800" dirty="0">
                <a:solidFill>
                  <a:srgbClr val="FF00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43261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P_20170716_14_39_58_Pro">
            <a:extLst>
              <a:ext uri="{FF2B5EF4-FFF2-40B4-BE49-F238E27FC236}">
                <a16:creationId xmlns:a16="http://schemas.microsoft.com/office/drawing/2014/main" id="{2CD7ABFE-6102-4586-912A-ABD991E5F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175" y="1612374"/>
            <a:ext cx="6445448" cy="36332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BCBE051-98E9-492A-B2D0-77157B110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6" y="346842"/>
            <a:ext cx="7802681" cy="43985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D7F884A-B346-4212-A508-9A81542AC786}"/>
              </a:ext>
            </a:extLst>
          </p:cNvPr>
          <p:cNvSpPr txBox="1"/>
          <p:nvPr/>
        </p:nvSpPr>
        <p:spPr>
          <a:xfrm>
            <a:off x="4001698" y="4941498"/>
            <a:ext cx="8029904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</a:rPr>
              <a:t>Odkrywanie zabytków </a:t>
            </a:r>
            <a:r>
              <a:rPr lang="pl-PL" sz="2400" dirty="0" err="1">
                <a:solidFill>
                  <a:srgbClr val="FF0000"/>
                </a:solidFill>
              </a:rPr>
              <a:t>Norwich</a:t>
            </a:r>
            <a:r>
              <a:rPr lang="pl-PL" sz="2400" dirty="0">
                <a:solidFill>
                  <a:srgbClr val="FF0000"/>
                </a:solidFill>
              </a:rPr>
              <a:t> rozpoczęłam od </a:t>
            </a:r>
            <a:r>
              <a:rPr lang="pl-PL" sz="2400" dirty="0" err="1">
                <a:solidFill>
                  <a:srgbClr val="FF0000"/>
                </a:solidFill>
              </a:rPr>
              <a:t>Norwich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pl-PL" sz="2400" dirty="0" err="1">
                <a:solidFill>
                  <a:srgbClr val="FF0000"/>
                </a:solidFill>
              </a:rPr>
              <a:t>Cathedral</a:t>
            </a:r>
            <a:r>
              <a:rPr lang="pl-PL" sz="2400" dirty="0">
                <a:solidFill>
                  <a:srgbClr val="FF0000"/>
                </a:solidFill>
              </a:rPr>
              <a:t>. Ta monumentalna katedra w stylu normańskim ukończona w 1145 roku razem z wieżą zwieńczoną drewnianą iglicą nakrytą ołowiem jest drugą co do wielkości klasztorną katedrą w Anglii tuż po katedrze w Salisbury. </a:t>
            </a:r>
          </a:p>
        </p:txBody>
      </p:sp>
    </p:spTree>
    <p:extLst>
      <p:ext uri="{BB962C8B-B14F-4D97-AF65-F5344CB8AC3E}">
        <p14:creationId xmlns:p14="http://schemas.microsoft.com/office/powerpoint/2010/main" val="345428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EA412-78E1-45AA-997F-79EC1D2CFE50}"/>
              </a:ext>
            </a:extLst>
          </p:cNvPr>
          <p:cNvSpPr txBox="1"/>
          <p:nvPr/>
        </p:nvSpPr>
        <p:spPr>
          <a:xfrm>
            <a:off x="4046483" y="1321409"/>
            <a:ext cx="7828946" cy="40318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>
                <a:solidFill>
                  <a:srgbClr val="FF0000"/>
                </a:solidFill>
              </a:rPr>
              <a:t>Royal</a:t>
            </a:r>
            <a:r>
              <a:rPr lang="pl-PL" sz="3200" dirty="0">
                <a:solidFill>
                  <a:srgbClr val="FF0000"/>
                </a:solidFill>
              </a:rPr>
              <a:t> Arcade </a:t>
            </a:r>
            <a:r>
              <a:rPr lang="pl-PL" sz="3200" dirty="0" err="1">
                <a:solidFill>
                  <a:srgbClr val="FF0000"/>
                </a:solidFill>
              </a:rPr>
              <a:t>Norwich</a:t>
            </a:r>
            <a:r>
              <a:rPr lang="pl-PL" sz="3200" dirty="0">
                <a:solidFill>
                  <a:srgbClr val="FF0000"/>
                </a:solidFill>
              </a:rPr>
              <a:t> – ten </a:t>
            </a:r>
            <a:r>
              <a:rPr lang="pl-PL" sz="3200" dirty="0" err="1">
                <a:solidFill>
                  <a:srgbClr val="FF0000"/>
                </a:solidFill>
              </a:rPr>
              <a:t>wyjątkow</a:t>
            </a:r>
            <a:r>
              <a:rPr lang="pl-PL" sz="3200" dirty="0">
                <a:solidFill>
                  <a:srgbClr val="FF0000"/>
                </a:solidFill>
              </a:rPr>
              <a:t> pasaż handlowy to unikatowe miejsce w sercu miasta kuszące mieszkańców i turystów swoimi maleńkimi butikami oferującymi wyroby kolonialne, antyki oraz pamiątki. George </a:t>
            </a:r>
            <a:r>
              <a:rPr lang="pl-PL" sz="3200" dirty="0" err="1">
                <a:solidFill>
                  <a:srgbClr val="FF0000"/>
                </a:solidFill>
              </a:rPr>
              <a:t>Skipper</a:t>
            </a:r>
            <a:r>
              <a:rPr lang="pl-PL" sz="3200" dirty="0">
                <a:solidFill>
                  <a:srgbClr val="FF0000"/>
                </a:solidFill>
              </a:rPr>
              <a:t> – najznakomitszy architekt </a:t>
            </a:r>
            <a:r>
              <a:rPr lang="pl-PL" sz="3200" dirty="0" err="1">
                <a:solidFill>
                  <a:srgbClr val="FF0000"/>
                </a:solidFill>
              </a:rPr>
              <a:t>Norwich</a:t>
            </a:r>
            <a:r>
              <a:rPr lang="pl-PL" sz="3200" dirty="0">
                <a:solidFill>
                  <a:srgbClr val="FF0000"/>
                </a:solidFill>
              </a:rPr>
              <a:t>, twórca projektu arkad był dla miasta tym, kim Gaudi dla Barcelony.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A855A82-EF5C-4787-9C08-BAC084F62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8788" y="1608561"/>
            <a:ext cx="6458604" cy="36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1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P_20170716_14_53_20_Pro">
            <a:extLst>
              <a:ext uri="{FF2B5EF4-FFF2-40B4-BE49-F238E27FC236}">
                <a16:creationId xmlns:a16="http://schemas.microsoft.com/office/drawing/2014/main" id="{C9156ADF-05CA-4FDE-846C-E3A808618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3858" y="1548661"/>
            <a:ext cx="6568962" cy="37028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EA412-78E1-45AA-997F-79EC1D2CFE50}"/>
              </a:ext>
            </a:extLst>
          </p:cNvPr>
          <p:cNvSpPr txBox="1"/>
          <p:nvPr/>
        </p:nvSpPr>
        <p:spPr>
          <a:xfrm>
            <a:off x="4088525" y="2151727"/>
            <a:ext cx="7828946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 telephone booth, telephone kiosk, telephone call box, telephone box or public call box</a:t>
            </a:r>
            <a:r>
              <a:rPr lang="pl-PL" sz="3200" dirty="0">
                <a:solidFill>
                  <a:srgbClr val="FF0000"/>
                </a:solidFill>
              </a:rPr>
              <a:t> – w </a:t>
            </a:r>
            <a:r>
              <a:rPr lang="pl-PL" sz="3200" dirty="0" err="1">
                <a:solidFill>
                  <a:srgbClr val="FF0000"/>
                </a:solidFill>
              </a:rPr>
              <a:t>Norwich</a:t>
            </a:r>
            <a:r>
              <a:rPr lang="pl-PL" sz="3200" dirty="0">
                <a:solidFill>
                  <a:srgbClr val="FF0000"/>
                </a:solidFill>
              </a:rPr>
              <a:t> można spotkać budki telefoniczne, które przypominają nam o czasach bez telefonów komórkowych.</a:t>
            </a:r>
          </a:p>
        </p:txBody>
      </p:sp>
    </p:spTree>
    <p:extLst>
      <p:ext uri="{BB962C8B-B14F-4D97-AF65-F5344CB8AC3E}">
        <p14:creationId xmlns:p14="http://schemas.microsoft.com/office/powerpoint/2010/main" val="333612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806BED-02CF-4FF3-B16F-AA2EB893E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24" y="210207"/>
            <a:ext cx="8138298" cy="458776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83EEFB2-0E82-4C0A-9253-CBBB4F9F9813}"/>
              </a:ext>
            </a:extLst>
          </p:cNvPr>
          <p:cNvSpPr txBox="1"/>
          <p:nvPr/>
        </p:nvSpPr>
        <p:spPr>
          <a:xfrm>
            <a:off x="1915624" y="4960882"/>
            <a:ext cx="8138298" cy="16312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solidFill>
                  <a:srgbClr val="FF0000"/>
                </a:solidFill>
              </a:rPr>
              <a:t>Norwich</a:t>
            </a:r>
            <a:r>
              <a:rPr lang="pl-PL" sz="2000" dirty="0">
                <a:solidFill>
                  <a:srgbClr val="FF0000"/>
                </a:solidFill>
              </a:rPr>
              <a:t> Market – jeden z największych targów w Wielkiej Brytanii otwarty od poniedziałku do soboty oferuje wiele towarów oraz „</a:t>
            </a:r>
            <a:r>
              <a:rPr lang="en-US" sz="2000" dirty="0">
                <a:solidFill>
                  <a:srgbClr val="FF0000"/>
                </a:solidFill>
              </a:rPr>
              <a:t>meat and fish, freshly baked bread, jam and chutneys plus a wide range of cheeses</a:t>
            </a:r>
            <a:r>
              <a:rPr lang="pl-PL" sz="2000" dirty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tasty lunch</a:t>
            </a:r>
            <a:r>
              <a:rPr lang="pl-PL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FF0000"/>
                </a:solidFill>
              </a:rPr>
              <a:t> fish &amp; chips, sandwiches, ice cream, sweets or a hog roast plus many more tasty offerings</a:t>
            </a:r>
            <a:r>
              <a:rPr lang="pl-PL" sz="2000" dirty="0">
                <a:solidFill>
                  <a:srgbClr val="FF0000"/>
                </a:solidFill>
              </a:rPr>
              <a:t>”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pl-PL" sz="2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24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P_20170717_16_40_26_Pro">
            <a:extLst>
              <a:ext uri="{FF2B5EF4-FFF2-40B4-BE49-F238E27FC236}">
                <a16:creationId xmlns:a16="http://schemas.microsoft.com/office/drawing/2014/main" id="{57F29409-815F-4B68-8D0F-D63B66024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2701" y="1495626"/>
            <a:ext cx="6119843" cy="364846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6BE5E7-5D1A-4902-9543-804A81BA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6522" y="1589519"/>
            <a:ext cx="6095153" cy="343599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625F037-0577-40AE-8426-BA6B6F991C6A}"/>
              </a:ext>
            </a:extLst>
          </p:cNvPr>
          <p:cNvSpPr txBox="1"/>
          <p:nvPr/>
        </p:nvSpPr>
        <p:spPr>
          <a:xfrm>
            <a:off x="4420782" y="1414689"/>
            <a:ext cx="3435993" cy="37856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0000"/>
                </a:solidFill>
              </a:rPr>
              <a:t>Poznawanie zabytków i historii </a:t>
            </a:r>
            <a:r>
              <a:rPr lang="pl-PL" sz="2000" dirty="0" err="1">
                <a:solidFill>
                  <a:srgbClr val="FF0000"/>
                </a:solidFill>
              </a:rPr>
              <a:t>Norwich</a:t>
            </a:r>
            <a:r>
              <a:rPr lang="pl-PL" sz="2000" dirty="0">
                <a:solidFill>
                  <a:srgbClr val="FF0000"/>
                </a:solidFill>
              </a:rPr>
              <a:t> było możliwe dzięki fakultatywnym </a:t>
            </a:r>
            <a:r>
              <a:rPr lang="pl-PL" sz="2000" dirty="0" err="1">
                <a:solidFill>
                  <a:srgbClr val="FF0000"/>
                </a:solidFill>
              </a:rPr>
              <a:t>wycieczekom</a:t>
            </a:r>
            <a:r>
              <a:rPr lang="pl-PL" sz="2000" dirty="0">
                <a:solidFill>
                  <a:srgbClr val="FF0000"/>
                </a:solidFill>
              </a:rPr>
              <a:t> po mieście organizowanym przez NILE.</a:t>
            </a:r>
          </a:p>
          <a:p>
            <a:pPr algn="ctr"/>
            <a:r>
              <a:rPr lang="pl-PL" sz="2000" dirty="0">
                <a:solidFill>
                  <a:srgbClr val="FF0000"/>
                </a:solidFill>
              </a:rPr>
              <a:t>Po lewej – James opowiadający z pasją o średniowiecznym </a:t>
            </a:r>
            <a:r>
              <a:rPr lang="pl-PL" sz="2000" dirty="0" err="1">
                <a:solidFill>
                  <a:srgbClr val="FF0000"/>
                </a:solidFill>
              </a:rPr>
              <a:t>Norwich</a:t>
            </a:r>
            <a:r>
              <a:rPr lang="pl-PL" sz="2000" dirty="0">
                <a:solidFill>
                  <a:srgbClr val="FF0000"/>
                </a:solidFill>
              </a:rPr>
              <a:t> </a:t>
            </a:r>
            <a:r>
              <a:rPr lang="pl-PL" sz="2000" dirty="0" err="1">
                <a:solidFill>
                  <a:srgbClr val="FF0000"/>
                </a:solidFill>
              </a:rPr>
              <a:t>Castle</a:t>
            </a:r>
            <a:r>
              <a:rPr lang="pl-PL" sz="2000" dirty="0">
                <a:solidFill>
                  <a:srgbClr val="FF0000"/>
                </a:solidFill>
              </a:rPr>
              <a:t> – zamku zbudowanym na zlecenie Wilhelma Zdobywcy.</a:t>
            </a:r>
          </a:p>
          <a:p>
            <a:pPr algn="ctr"/>
            <a:r>
              <a:rPr lang="pl-PL" sz="2000" dirty="0">
                <a:solidFill>
                  <a:srgbClr val="FF0000"/>
                </a:solidFill>
              </a:rPr>
              <a:t>Po prawej – wycieczka wąskimi uliczkami po centrum miasta.</a:t>
            </a:r>
          </a:p>
        </p:txBody>
      </p:sp>
    </p:spTree>
    <p:extLst>
      <p:ext uri="{BB962C8B-B14F-4D97-AF65-F5344CB8AC3E}">
        <p14:creationId xmlns:p14="http://schemas.microsoft.com/office/powerpoint/2010/main" val="41451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P_20170717_18_03_21_Pro">
            <a:extLst>
              <a:ext uri="{FF2B5EF4-FFF2-40B4-BE49-F238E27FC236}">
                <a16:creationId xmlns:a16="http://schemas.microsoft.com/office/drawing/2014/main" id="{33381777-EBB6-4091-BB7A-B3A5DC1C2C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70" y="118241"/>
            <a:ext cx="9080336" cy="51185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14DCF31-064B-4345-93EC-F2DC51F78633}"/>
              </a:ext>
            </a:extLst>
          </p:cNvPr>
          <p:cNvSpPr txBox="1"/>
          <p:nvPr/>
        </p:nvSpPr>
        <p:spPr>
          <a:xfrm>
            <a:off x="1870842" y="5236760"/>
            <a:ext cx="9006764" cy="17851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Adam &amp; </a:t>
            </a:r>
            <a:r>
              <a:rPr lang="pl-PL" dirty="0" err="1">
                <a:solidFill>
                  <a:srgbClr val="FF0000"/>
                </a:solidFill>
              </a:rPr>
              <a:t>Eve</a:t>
            </a:r>
            <a:r>
              <a:rPr lang="pl-PL" dirty="0">
                <a:solidFill>
                  <a:srgbClr val="FF0000"/>
                </a:solidFill>
              </a:rPr>
              <a:t> – to najstarszy pub w </a:t>
            </a:r>
            <a:r>
              <a:rPr lang="pl-PL" dirty="0" err="1">
                <a:solidFill>
                  <a:srgbClr val="FF0000"/>
                </a:solidFill>
              </a:rPr>
              <a:t>Norwich</a:t>
            </a:r>
            <a:r>
              <a:rPr lang="pl-PL" dirty="0">
                <a:solidFill>
                  <a:srgbClr val="FF0000"/>
                </a:solidFill>
              </a:rPr>
              <a:t>. Najwcześniejsze odniesienie do tawerny pochodzi z 1241 r. jako warzelnia używana przez robotników budujących pobliską katedrę. Warzelnia była własnością mnichów benedyktynów w pobliskim Szpitalu Wielkim. Ten mały przytulny pub zaprasza turystów odwiedzających pobliską </a:t>
            </a:r>
            <a:r>
              <a:rPr lang="pl-PL" dirty="0" err="1">
                <a:solidFill>
                  <a:srgbClr val="FF0000"/>
                </a:solidFill>
              </a:rPr>
              <a:t>Norwich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Cathedral</a:t>
            </a:r>
            <a:r>
              <a:rPr lang="pl-PL" dirty="0">
                <a:solidFill>
                  <a:srgbClr val="FF0000"/>
                </a:solidFill>
              </a:rPr>
              <a:t> i serwuje trunki opatrzone pieczęciami mnichów.</a:t>
            </a:r>
          </a:p>
          <a:p>
            <a:pPr algn="ctr"/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7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358</Words>
  <Application>Microsoft Office PowerPoint</Application>
  <PresentationFormat>Panoramiczny</PresentationFormat>
  <Paragraphs>15</Paragraphs>
  <Slides>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Norwich Experience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Agnieszka Kubicka</dc:creator>
  <cp:lastModifiedBy>Agnieszka Kubicka</cp:lastModifiedBy>
  <cp:revision>17</cp:revision>
  <dcterms:created xsi:type="dcterms:W3CDTF">2018-01-03T21:12:19Z</dcterms:created>
  <dcterms:modified xsi:type="dcterms:W3CDTF">2018-01-24T00:20:52Z</dcterms:modified>
</cp:coreProperties>
</file>